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  <p:sldId id="274" r:id="rId10"/>
    <p:sldId id="260" r:id="rId11"/>
    <p:sldId id="261" r:id="rId12"/>
    <p:sldId id="262" r:id="rId13"/>
    <p:sldId id="263" r:id="rId14"/>
    <p:sldId id="265" r:id="rId15"/>
    <p:sldId id="266" r:id="rId16"/>
    <p:sldId id="264" r:id="rId17"/>
    <p:sldId id="269" r:id="rId18"/>
    <p:sldId id="271" r:id="rId19"/>
    <p:sldId id="273" r:id="rId20"/>
    <p:sldId id="272" r:id="rId21"/>
    <p:sldId id="275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3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1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79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13754-ECC4-42C1-87ED-0F448379031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35A35-C1D0-49B7-8512-D5CCBEAC96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62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47C9B-313A-45D1-BAA5-50E057F02B3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7079-9248-4FE0-AF87-FC0B598705B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0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FD26C-BCF4-412F-ABF4-61A10EB1327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77CE1-D807-4F5B-9255-4DCC0217C1A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35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DE249-8C4C-470C-B82E-30BDEE52F9B0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5BC96-1E45-41BD-B78E-401FEC27C8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67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A3CB-B3AF-46AF-9057-6FD39331992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FDBCB-A293-4E60-91E5-1C5D57B34EA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57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246B6F-ECEB-44B4-B81C-E202C97CB5C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52978-903C-4F05-B2A5-70FBB95BA1E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23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3F2DD8-D878-47C0-9A8B-B96EF2FC055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11EB6-850F-4224-B652-63A6CB29B9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14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B7FE9-F1BE-4752-934C-AD57FC4899E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4250-AD1B-4483-A3F4-4A813FA3C5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4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41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7FE6A-4B08-4C7D-A03D-4A3C16B094A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16A8-0B39-4E04-8BED-99D6898D48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69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76F64-3F51-4BDC-9759-D6D233935AB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EFBF5-314F-4C77-AA1E-731B767C60B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081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EEE6A3-B104-44EE-AB96-46443905DDC5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6895D-E712-4D0D-8F3B-16AF3AFBE55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88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13754-ECC4-42C1-87ED-0F448379031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35A35-C1D0-49B7-8512-D5CCBEAC96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47C9B-313A-45D1-BAA5-50E057F02B3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7079-9248-4FE0-AF87-FC0B598705B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83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FD26C-BCF4-412F-ABF4-61A10EB1327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77CE1-D807-4F5B-9255-4DCC0217C1A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54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DE249-8C4C-470C-B82E-30BDEE52F9B0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5BC96-1E45-41BD-B78E-401FEC27C8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7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A3CB-B3AF-46AF-9057-6FD39331992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FDBCB-A293-4E60-91E5-1C5D57B34EA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09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246B6F-ECEB-44B4-B81C-E202C97CB5C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52978-903C-4F05-B2A5-70FBB95BA1E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773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3F2DD8-D878-47C0-9A8B-B96EF2FC055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11EB6-850F-4224-B652-63A6CB29B9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3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86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B7FE9-F1BE-4752-934C-AD57FC4899E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4250-AD1B-4483-A3F4-4A813FA3C5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326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7FE6A-4B08-4C7D-A03D-4A3C16B094A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16A8-0B39-4E04-8BED-99D6898D48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6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76F64-3F51-4BDC-9759-D6D233935AB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EFBF5-314F-4C77-AA1E-731B767C60B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218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EEE6A3-B104-44EE-AB96-46443905DDC5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6895D-E712-4D0D-8F3B-16AF3AFBE55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731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13754-ECC4-42C1-87ED-0F448379031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35A35-C1D0-49B7-8512-D5CCBEAC96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807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47C9B-313A-45D1-BAA5-50E057F02B3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7079-9248-4FE0-AF87-FC0B598705B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961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FD26C-BCF4-412F-ABF4-61A10EB1327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77CE1-D807-4F5B-9255-4DCC0217C1A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3275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DE249-8C4C-470C-B82E-30BDEE52F9B0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5BC96-1E45-41BD-B78E-401FEC27C8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7083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A3CB-B3AF-46AF-9057-6FD39331992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FDBCB-A293-4E60-91E5-1C5D57B34EA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19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246B6F-ECEB-44B4-B81C-E202C97CB5C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52978-903C-4F05-B2A5-70FBB95BA1E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02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653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3F2DD8-D878-47C0-9A8B-B96EF2FC055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11EB6-850F-4224-B652-63A6CB29B9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596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B7FE9-F1BE-4752-934C-AD57FC4899E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4250-AD1B-4483-A3F4-4A813FA3C5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7513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7FE6A-4B08-4C7D-A03D-4A3C16B094A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16A8-0B39-4E04-8BED-99D6898D48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744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76F64-3F51-4BDC-9759-D6D233935AB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EFBF5-314F-4C77-AA1E-731B767C60B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1938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EEE6A3-B104-44EE-AB96-46443905DDC5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6895D-E712-4D0D-8F3B-16AF3AFBE55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940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13754-ECC4-42C1-87ED-0F448379031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35A35-C1D0-49B7-8512-D5CCBEAC96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946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47C9B-313A-45D1-BAA5-50E057F02B3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87079-9248-4FE0-AF87-FC0B598705B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507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FD26C-BCF4-412F-ABF4-61A10EB1327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77CE1-D807-4F5B-9255-4DCC0217C1A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842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DE249-8C4C-470C-B82E-30BDEE52F9B0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5BC96-1E45-41BD-B78E-401FEC27C82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056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58A3CB-B3AF-46AF-9057-6FD39331992B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FDBCB-A293-4E60-91E5-1C5D57B34EA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96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185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246B6F-ECEB-44B4-B81C-E202C97CB5C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52978-903C-4F05-B2A5-70FBB95BA1E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264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3F2DD8-D878-47C0-9A8B-B96EF2FC055F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11EB6-850F-4224-B652-63A6CB29B9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35072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B7FE9-F1BE-4752-934C-AD57FC4899E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A74250-AD1B-4483-A3F4-4A813FA3C5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088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F7FE6A-4B08-4C7D-A03D-4A3C16B094A3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416A8-0B39-4E04-8BED-99D6898D48A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8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76F64-3F51-4BDC-9759-D6D233935ABC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EFBF5-314F-4C77-AA1E-731B767C60B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2582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EEE6A3-B104-44EE-AB96-46443905DDC5}" type="datetime5">
              <a:rPr lang="en-GB">
                <a:solidFill>
                  <a:srgbClr val="000000"/>
                </a:solidFill>
              </a:rPr>
              <a:pPr/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6895D-E712-4D0D-8F3B-16AF3AFBE55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33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68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3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F2DD-2D39-41B9-A3E6-E94AC39D48C0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92326-D7D7-4223-B220-1DB1BCAE9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ADB1D4B-C7F1-42AC-8D29-7059FD87D4D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9DC965A-9C0D-4BF9-ADCB-C7D424A087E1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6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ADB1D4B-C7F1-42AC-8D29-7059FD87D4D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9DC965A-9C0D-4BF9-ADCB-C7D424A087E1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1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ADB1D4B-C7F1-42AC-8D29-7059FD87D4D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9DC965A-9C0D-4BF9-ADCB-C7D424A087E1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89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ADB1D4B-C7F1-42AC-8D29-7059FD87D4D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25-Nov-20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C9DC965A-9C0D-4BF9-ADCB-C7D424A087E1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4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Top-Down 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2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62000"/>
          </a:xfrm>
        </p:spPr>
        <p:txBody>
          <a:bodyPr/>
          <a:lstStyle/>
          <a:p>
            <a:r>
              <a:rPr lang="en-GB"/>
              <a:t>Where are we?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066800"/>
            <a:ext cx="8382000" cy="5029200"/>
          </a:xfrm>
        </p:spPr>
        <p:txBody>
          <a:bodyPr/>
          <a:lstStyle/>
          <a:p>
            <a:r>
              <a:rPr lang="en-GB"/>
              <a:t>We can produce a top-down parser, but:</a:t>
            </a:r>
          </a:p>
          <a:p>
            <a:pPr lvl="1"/>
            <a:r>
              <a:rPr lang="en-GB" sz="2600"/>
              <a:t>if it picks the wrong production rule it has to backtrack.</a:t>
            </a:r>
          </a:p>
          <a:p>
            <a:r>
              <a:rPr lang="en-GB" b="1" u="sng"/>
              <a:t>Idea</a:t>
            </a:r>
            <a:r>
              <a:rPr lang="en-GB"/>
              <a:t>: look ahead in input and use context to pick correctly.</a:t>
            </a:r>
          </a:p>
          <a:p>
            <a:r>
              <a:rPr lang="en-GB"/>
              <a:t>How much lookahead is needed?</a:t>
            </a:r>
          </a:p>
          <a:p>
            <a:pPr lvl="1"/>
            <a:r>
              <a:rPr lang="en-GB"/>
              <a:t>In general, an arbitrarily large amount.</a:t>
            </a:r>
          </a:p>
          <a:p>
            <a:pPr lvl="1"/>
            <a:r>
              <a:rPr lang="en-GB"/>
              <a:t>Fortunately, most programming language constructs fall into subclasses of context-free grammars that can be parsed with limited lookahead.</a:t>
            </a:r>
          </a:p>
        </p:txBody>
      </p:sp>
    </p:spTree>
    <p:extLst>
      <p:ext uri="{BB962C8B-B14F-4D97-AF65-F5344CB8AC3E}">
        <p14:creationId xmlns:p14="http://schemas.microsoft.com/office/powerpoint/2010/main" val="30845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Predictive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Basic idea:</a:t>
            </a:r>
          </a:p>
          <a:p>
            <a:pPr lvl="1"/>
            <a:r>
              <a:rPr lang="en-GB" sz="1800" dirty="0" smtClean="0"/>
              <a:t>For any production  </a:t>
            </a:r>
            <a:r>
              <a:rPr lang="en-GB" sz="1800" i="1" dirty="0" smtClean="0"/>
              <a:t>A </a:t>
            </a:r>
            <a:r>
              <a:rPr lang="en-GB" sz="1800" i="1" dirty="0" smtClean="0">
                <a:sym typeface="Symbol" panose="05050102010706020507" pitchFamily="18" charset="2"/>
              </a:rPr>
              <a:t></a:t>
            </a:r>
            <a:r>
              <a:rPr lang="en-GB" sz="1800" i="1" dirty="0" smtClean="0"/>
              <a:t> a | b</a:t>
            </a:r>
            <a:r>
              <a:rPr lang="en-GB" sz="1800" dirty="0" smtClean="0"/>
              <a:t>  we would like to have a distinct way of choosing the correct production to expand.</a:t>
            </a:r>
            <a:endParaRPr lang="en-US" sz="2000" dirty="0" smtClean="0"/>
          </a:p>
          <a:p>
            <a:r>
              <a:rPr lang="en-GB" sz="2400" i="1" dirty="0" smtClean="0"/>
              <a:t>FIRST</a:t>
            </a:r>
            <a:r>
              <a:rPr lang="en-GB" sz="2400" dirty="0" smtClean="0"/>
              <a:t> sets:</a:t>
            </a:r>
          </a:p>
          <a:p>
            <a:pPr lvl="1"/>
            <a:r>
              <a:rPr lang="en-GB" sz="1800" dirty="0" smtClean="0"/>
              <a:t>For any symbol A, </a:t>
            </a:r>
            <a:r>
              <a:rPr lang="en-GB" sz="1800" i="1" dirty="0" smtClean="0"/>
              <a:t>FIRST(A)</a:t>
            </a:r>
            <a:r>
              <a:rPr lang="en-GB" sz="1800" dirty="0" smtClean="0"/>
              <a:t> is defined as </a:t>
            </a:r>
            <a:r>
              <a:rPr lang="en-GB" sz="1800" u="sng" dirty="0" smtClean="0"/>
              <a:t>the set of terminal symbols that appear as the first symbol of one or more strings derived from A</a:t>
            </a:r>
            <a:r>
              <a:rPr lang="en-GB" sz="1800" dirty="0" smtClean="0"/>
              <a:t>.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dirty="0" smtClean="0"/>
              <a:t>	E.g. </a:t>
            </a:r>
            <a:r>
              <a:rPr lang="en-GB" sz="1400" i="1" dirty="0" smtClean="0">
                <a:sym typeface="Symbol" panose="05050102010706020507" pitchFamily="18" charset="2"/>
              </a:rPr>
              <a:t>Expr  Term Expr'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400" i="1" dirty="0" smtClean="0">
                <a:sym typeface="Symbol" panose="05050102010706020507" pitchFamily="18" charset="2"/>
              </a:rPr>
              <a:t>		Expr'  +Term Expr'  | – Term Expr'  | 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400" i="1" dirty="0" smtClean="0">
                <a:sym typeface="Symbol" panose="05050102010706020507" pitchFamily="18" charset="2"/>
              </a:rPr>
              <a:t>		Term   Factor Term'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400" i="1" dirty="0" smtClean="0">
                <a:sym typeface="Symbol" panose="05050102010706020507" pitchFamily="18" charset="2"/>
              </a:rPr>
              <a:t>		Term'   *Factor Term'  | / Factor Term'  | 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400" i="1" dirty="0" smtClean="0">
                <a:sym typeface="Symbol" panose="05050102010706020507" pitchFamily="18" charset="2"/>
              </a:rPr>
              <a:t>		</a:t>
            </a:r>
            <a:r>
              <a:rPr lang="en-GB" sz="1400" dirty="0" smtClean="0">
                <a:sym typeface="Symbol" panose="05050102010706020507" pitchFamily="18" charset="2"/>
              </a:rPr>
              <a:t>(</a:t>
            </a:r>
            <a:r>
              <a:rPr lang="en-GB" sz="1400" i="1" dirty="0" smtClean="0">
                <a:sym typeface="Symbol" panose="05050102010706020507" pitchFamily="18" charset="2"/>
              </a:rPr>
              <a:t>Goal  Expr  </a:t>
            </a:r>
            <a:r>
              <a:rPr lang="en-GB" sz="1400" dirty="0" smtClean="0">
                <a:sym typeface="Symbol" panose="05050102010706020507" pitchFamily="18" charset="2"/>
              </a:rPr>
              <a:t>and  </a:t>
            </a:r>
            <a:r>
              <a:rPr lang="en-GB" sz="1400" i="1" dirty="0" smtClean="0">
                <a:sym typeface="Symbol" panose="05050102010706020507" pitchFamily="18" charset="2"/>
              </a:rPr>
              <a:t>Factor  number | id </a:t>
            </a:r>
            <a:endParaRPr lang="en-GB" sz="1800" dirty="0" smtClean="0"/>
          </a:p>
          <a:p>
            <a:pPr lvl="1">
              <a:buFontTx/>
              <a:buNone/>
            </a:pPr>
            <a:endParaRPr lang="en-GB" sz="1800" dirty="0"/>
          </a:p>
          <a:p>
            <a:pPr lvl="1">
              <a:buFontTx/>
              <a:buNone/>
            </a:pPr>
            <a:r>
              <a:rPr lang="en-GB" sz="1800" dirty="0" smtClean="0"/>
              <a:t> </a:t>
            </a:r>
            <a:r>
              <a:rPr lang="en-GB" sz="1800" i="1" dirty="0" smtClean="0"/>
              <a:t>FIRST(Expr</a:t>
            </a:r>
            <a:r>
              <a:rPr lang="en-GB" sz="1800" i="1" dirty="0" smtClean="0">
                <a:sym typeface="Symbol" panose="05050102010706020507" pitchFamily="18" charset="2"/>
              </a:rPr>
              <a:t>' )={+,-,}, FIRST(Term' )={*,/,}, FIRST(Factor)={number, id}</a:t>
            </a:r>
          </a:p>
          <a:p>
            <a:pPr lvl="1"/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4102237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LL(1) property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sz="3200" dirty="0" smtClean="0"/>
              <a:t>If </a:t>
            </a:r>
            <a:r>
              <a:rPr lang="en-GB" sz="3200" i="1" dirty="0" err="1" smtClean="0"/>
              <a:t>A</a:t>
            </a:r>
            <a:r>
              <a:rPr lang="en-GB" sz="3200" i="1" dirty="0" err="1" smtClean="0">
                <a:sym typeface="Symbol" panose="05050102010706020507" pitchFamily="18" charset="2"/>
              </a:rPr>
              <a:t>a</a:t>
            </a:r>
            <a:r>
              <a:rPr lang="en-GB" sz="3200" dirty="0" smtClean="0">
                <a:sym typeface="Symbol" panose="05050102010706020507" pitchFamily="18" charset="2"/>
              </a:rPr>
              <a:t>  and  </a:t>
            </a:r>
            <a:r>
              <a:rPr lang="en-GB" sz="3200" i="1" dirty="0" err="1" smtClean="0">
                <a:sym typeface="Symbol" panose="05050102010706020507" pitchFamily="18" charset="2"/>
              </a:rPr>
              <a:t>Ab</a:t>
            </a:r>
            <a:r>
              <a:rPr lang="en-GB" sz="3200" dirty="0" smtClean="0">
                <a:sym typeface="Symbol" panose="05050102010706020507" pitchFamily="18" charset="2"/>
              </a:rPr>
              <a:t>  both appear in the grammar, we would like to have: </a:t>
            </a:r>
            <a:r>
              <a:rPr lang="en-GB" sz="3200" i="1" dirty="0" smtClean="0">
                <a:sym typeface="Symbol" panose="05050102010706020507" pitchFamily="18" charset="2"/>
              </a:rPr>
              <a:t>FIRST(a)</a:t>
            </a:r>
            <a:r>
              <a:rPr lang="en-GB" sz="3200" dirty="0" smtClean="0">
                <a:sym typeface="Symbol" panose="05050102010706020507" pitchFamily="18" charset="2"/>
              </a:rPr>
              <a:t></a:t>
            </a:r>
            <a:r>
              <a:rPr lang="en-GB" sz="3200" i="1" dirty="0" smtClean="0">
                <a:sym typeface="Symbol" panose="05050102010706020507" pitchFamily="18" charset="2"/>
              </a:rPr>
              <a:t>FIRST(b) = </a:t>
            </a:r>
            <a:r>
              <a:rPr lang="en-GB" sz="3200" dirty="0" smtClean="0">
                <a:sym typeface="Symbol" panose="05050102010706020507" pitchFamily="18" charset="2"/>
              </a:rPr>
              <a:t>. </a:t>
            </a:r>
          </a:p>
          <a:p>
            <a:pPr lvl="1"/>
            <a:r>
              <a:rPr lang="en-GB" sz="3200" dirty="0" smtClean="0">
                <a:sym typeface="Symbol" panose="05050102010706020507" pitchFamily="18" charset="2"/>
              </a:rPr>
              <a:t>This would allow the parser to make a correct choice with a </a:t>
            </a:r>
            <a:r>
              <a:rPr lang="en-GB" sz="3200" dirty="0" err="1" smtClean="0">
                <a:sym typeface="Symbol" panose="05050102010706020507" pitchFamily="18" charset="2"/>
              </a:rPr>
              <a:t>lookahead</a:t>
            </a:r>
            <a:r>
              <a:rPr lang="en-GB" sz="3200" dirty="0" smtClean="0">
                <a:sym typeface="Symbol" panose="05050102010706020507" pitchFamily="18" charset="2"/>
              </a:rPr>
              <a:t> of exactly one symbol!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1942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GB"/>
              <a:t>Left Factoring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09600"/>
            <a:ext cx="91440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/>
              <a:t>What if my grammar does not have the LL(1) property?</a:t>
            </a:r>
          </a:p>
          <a:p>
            <a:pPr>
              <a:buFontTx/>
              <a:buNone/>
            </a:pPr>
            <a:r>
              <a:rPr lang="en-GB" sz="2400"/>
              <a:t>Sometimes, we can transform a grammar to have this property.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GB" sz="2400" b="1" u="sng"/>
              <a:t>Algorithm:</a:t>
            </a:r>
            <a:endParaRPr lang="en-GB" sz="2400"/>
          </a:p>
          <a:p>
            <a:pPr>
              <a:buFontTx/>
              <a:buNone/>
            </a:pPr>
            <a:r>
              <a:rPr lang="en-GB" sz="2400" i="1"/>
              <a:t>	1. For each non-terminal A, find the longest prefix, say a, common to two or more of its alternatives</a:t>
            </a:r>
          </a:p>
          <a:p>
            <a:pPr>
              <a:buFontTx/>
              <a:buNone/>
            </a:pPr>
            <a:r>
              <a:rPr lang="en-GB" sz="2400" i="1"/>
              <a:t>	2. if a</a:t>
            </a:r>
            <a:r>
              <a:rPr lang="en-GB" sz="2400" i="1">
                <a:sym typeface="Symbol" panose="05050102010706020507" pitchFamily="18" charset="2"/>
              </a:rPr>
              <a:t></a:t>
            </a:r>
            <a:r>
              <a:rPr lang="en-GB" sz="2400" i="1"/>
              <a:t> then replace all the A productions, A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ab</a:t>
            </a:r>
            <a:r>
              <a:rPr lang="en-GB" sz="2400" i="1" baseline="-25000"/>
              <a:t>1</a:t>
            </a:r>
            <a:r>
              <a:rPr lang="en-GB" sz="2400" i="1"/>
              <a:t>|ab</a:t>
            </a:r>
            <a:r>
              <a:rPr lang="en-GB" sz="2400" i="1" baseline="-25000"/>
              <a:t>2</a:t>
            </a:r>
            <a:r>
              <a:rPr lang="en-GB" sz="2400" i="1"/>
              <a:t>|ab</a:t>
            </a:r>
            <a:r>
              <a:rPr lang="en-GB" sz="2400" i="1" baseline="-25000"/>
              <a:t>3</a:t>
            </a:r>
            <a:r>
              <a:rPr lang="en-GB" sz="2400" i="1"/>
              <a:t>|...|ab</a:t>
            </a:r>
            <a:r>
              <a:rPr lang="en-GB" sz="2400" i="1" baseline="-25000"/>
              <a:t>n</a:t>
            </a:r>
            <a:r>
              <a:rPr lang="en-GB" sz="2400" i="1"/>
              <a:t>|</a:t>
            </a:r>
            <a:r>
              <a:rPr lang="en-GB" sz="2400" i="1">
                <a:sym typeface="Symbol" panose="05050102010706020507" pitchFamily="18" charset="2"/>
              </a:rPr>
              <a:t></a:t>
            </a:r>
            <a:r>
              <a:rPr lang="en-GB" sz="2400" i="1"/>
              <a:t>, where </a:t>
            </a:r>
            <a:r>
              <a:rPr lang="en-GB" sz="2400" i="1">
                <a:sym typeface="Symbol" panose="05050102010706020507" pitchFamily="18" charset="2"/>
              </a:rPr>
              <a:t></a:t>
            </a:r>
            <a:r>
              <a:rPr lang="en-GB" sz="2400" i="1"/>
              <a:t>  is anything that does not begin with a, with A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aZ | </a:t>
            </a:r>
            <a:r>
              <a:rPr lang="en-GB" sz="2400" i="1">
                <a:sym typeface="Symbol" panose="05050102010706020507" pitchFamily="18" charset="2"/>
              </a:rPr>
              <a:t></a:t>
            </a:r>
            <a:r>
              <a:rPr lang="en-GB" sz="2400" i="1"/>
              <a:t>  and  Z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b</a:t>
            </a:r>
            <a:r>
              <a:rPr lang="en-GB" sz="2400" i="1" baseline="-25000"/>
              <a:t>1</a:t>
            </a:r>
            <a:r>
              <a:rPr lang="en-GB" sz="2400" i="1"/>
              <a:t>|b</a:t>
            </a:r>
            <a:r>
              <a:rPr lang="en-GB" sz="2400" i="1" baseline="-25000"/>
              <a:t>2</a:t>
            </a:r>
            <a:r>
              <a:rPr lang="en-GB" sz="2400" i="1"/>
              <a:t>|b</a:t>
            </a:r>
            <a:r>
              <a:rPr lang="en-GB" sz="2400" i="1" baseline="-25000"/>
              <a:t>3</a:t>
            </a:r>
            <a:r>
              <a:rPr lang="en-GB" sz="2400" i="1"/>
              <a:t>|...|b</a:t>
            </a:r>
            <a:r>
              <a:rPr lang="en-GB" sz="2400" i="1" baseline="-25000"/>
              <a:t>n</a:t>
            </a:r>
            <a:endParaRPr lang="en-GB" sz="2400" i="1"/>
          </a:p>
          <a:p>
            <a:pPr>
              <a:buFontTx/>
              <a:buNone/>
            </a:pPr>
            <a:r>
              <a:rPr lang="en-GB" sz="2400" i="1"/>
              <a:t>	Repeat the above until no common prefixes remain</a:t>
            </a:r>
          </a:p>
          <a:p>
            <a:pPr>
              <a:buFontTx/>
              <a:buNone/>
            </a:pPr>
            <a:r>
              <a:rPr lang="en-GB" sz="2400" b="1" u="sng"/>
              <a:t>Example</a:t>
            </a:r>
            <a:r>
              <a:rPr lang="en-GB" sz="2400"/>
              <a:t>: </a:t>
            </a:r>
            <a:r>
              <a:rPr lang="en-GB" sz="2400" i="1"/>
              <a:t>A 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 ab</a:t>
            </a:r>
            <a:r>
              <a:rPr lang="en-GB" sz="2400" i="1" baseline="-25000"/>
              <a:t>1</a:t>
            </a:r>
            <a:r>
              <a:rPr lang="en-GB" sz="2400" i="1"/>
              <a:t> | ab</a:t>
            </a:r>
            <a:r>
              <a:rPr lang="en-GB" sz="2400" i="1" baseline="-25000"/>
              <a:t>2</a:t>
            </a:r>
            <a:r>
              <a:rPr lang="en-GB" sz="2400" i="1"/>
              <a:t> | ab</a:t>
            </a:r>
            <a:r>
              <a:rPr lang="en-GB" sz="2400" i="1" baseline="-25000"/>
              <a:t>3</a:t>
            </a:r>
            <a:r>
              <a:rPr lang="en-GB" sz="2400"/>
              <a:t> would become </a:t>
            </a:r>
            <a:r>
              <a:rPr lang="en-GB" sz="2400" i="1"/>
              <a:t>A 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 aZ</a:t>
            </a:r>
            <a:r>
              <a:rPr lang="en-GB" sz="2400"/>
              <a:t> and </a:t>
            </a:r>
            <a:r>
              <a:rPr lang="en-GB" sz="2400" i="1"/>
              <a:t>Z </a:t>
            </a:r>
            <a:r>
              <a:rPr lang="en-GB" sz="2400" i="1">
                <a:sym typeface="Symbol" panose="05050102010706020507" pitchFamily="18" charset="2"/>
              </a:rPr>
              <a:t></a:t>
            </a:r>
            <a:r>
              <a:rPr lang="en-GB" sz="2400" i="1"/>
              <a:t> b</a:t>
            </a:r>
            <a:r>
              <a:rPr lang="en-GB" sz="2400" i="1" baseline="-25000"/>
              <a:t>1</a:t>
            </a:r>
            <a:r>
              <a:rPr lang="en-GB" sz="2400" i="1"/>
              <a:t>|b</a:t>
            </a:r>
            <a:r>
              <a:rPr lang="en-GB" sz="2400" i="1" baseline="-25000"/>
              <a:t>2</a:t>
            </a:r>
            <a:r>
              <a:rPr lang="en-GB" sz="2400" i="1"/>
              <a:t>|b</a:t>
            </a:r>
            <a:r>
              <a:rPr lang="en-GB" sz="2400" i="1" baseline="-25000"/>
              <a:t>3</a:t>
            </a:r>
          </a:p>
          <a:p>
            <a:pPr>
              <a:buFontTx/>
              <a:buNone/>
            </a:pPr>
            <a:r>
              <a:rPr lang="en-GB" sz="2400" i="1"/>
              <a:t>Note the graphical representation:</a:t>
            </a:r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2667000" y="5791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3657600" y="63246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ab</a:t>
            </a:r>
            <a:r>
              <a:rPr lang="en-GB" i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3657600" y="5257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ab</a:t>
            </a:r>
            <a:r>
              <a:rPr lang="en-GB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1623" name="Oval 7"/>
          <p:cNvSpPr>
            <a:spLocks noChangeArrowheads="1"/>
          </p:cNvSpPr>
          <p:nvPr/>
        </p:nvSpPr>
        <p:spPr bwMode="auto">
          <a:xfrm>
            <a:off x="3657600" y="5791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ab</a:t>
            </a:r>
            <a:r>
              <a:rPr lang="en-GB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1624" name="Oval 8"/>
          <p:cNvSpPr>
            <a:spLocks noChangeArrowheads="1"/>
          </p:cNvSpPr>
          <p:nvPr/>
        </p:nvSpPr>
        <p:spPr bwMode="auto">
          <a:xfrm>
            <a:off x="6858000" y="55626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8534400" y="6096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b</a:t>
            </a:r>
            <a:r>
              <a:rPr lang="en-GB" i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1626" name="Oval 10"/>
          <p:cNvSpPr>
            <a:spLocks noChangeArrowheads="1"/>
          </p:cNvSpPr>
          <p:nvPr/>
        </p:nvSpPr>
        <p:spPr bwMode="auto">
          <a:xfrm>
            <a:off x="8534400" y="55626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b</a:t>
            </a:r>
            <a:r>
              <a:rPr lang="en-GB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8534400" y="5029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b</a:t>
            </a:r>
            <a:r>
              <a:rPr lang="en-GB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1628" name="Oval 12"/>
          <p:cNvSpPr>
            <a:spLocks noChangeArrowheads="1"/>
          </p:cNvSpPr>
          <p:nvPr/>
        </p:nvSpPr>
        <p:spPr bwMode="auto">
          <a:xfrm>
            <a:off x="7696200" y="55626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</a:rPr>
              <a:t>aZ</a:t>
            </a:r>
          </a:p>
        </p:txBody>
      </p:sp>
      <p:cxnSp>
        <p:nvCxnSpPr>
          <p:cNvPr id="111629" name="AutoShape 13"/>
          <p:cNvCxnSpPr>
            <a:cxnSpLocks noChangeShapeType="1"/>
            <a:stCxn id="111620" idx="6"/>
            <a:endCxn id="111623" idx="2"/>
          </p:cNvCxnSpPr>
          <p:nvPr/>
        </p:nvCxnSpPr>
        <p:spPr bwMode="auto">
          <a:xfrm>
            <a:off x="3124200" y="601980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0" name="AutoShape 14"/>
          <p:cNvCxnSpPr>
            <a:cxnSpLocks noChangeShapeType="1"/>
            <a:stCxn id="111620" idx="7"/>
            <a:endCxn id="111622" idx="2"/>
          </p:cNvCxnSpPr>
          <p:nvPr/>
        </p:nvCxnSpPr>
        <p:spPr bwMode="auto">
          <a:xfrm flipV="1">
            <a:off x="3057526" y="5486401"/>
            <a:ext cx="600075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1" name="AutoShape 15"/>
          <p:cNvCxnSpPr>
            <a:cxnSpLocks noChangeShapeType="1"/>
            <a:stCxn id="111620" idx="5"/>
            <a:endCxn id="111621" idx="2"/>
          </p:cNvCxnSpPr>
          <p:nvPr/>
        </p:nvCxnSpPr>
        <p:spPr bwMode="auto">
          <a:xfrm>
            <a:off x="3057526" y="6181726"/>
            <a:ext cx="600075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2" name="AutoShape 16"/>
          <p:cNvCxnSpPr>
            <a:cxnSpLocks noChangeShapeType="1"/>
            <a:stCxn id="111624" idx="6"/>
            <a:endCxn id="111628" idx="2"/>
          </p:cNvCxnSpPr>
          <p:nvPr/>
        </p:nvCxnSpPr>
        <p:spPr bwMode="auto">
          <a:xfrm>
            <a:off x="7315200" y="5791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3" name="AutoShape 17"/>
          <p:cNvCxnSpPr>
            <a:cxnSpLocks noChangeShapeType="1"/>
            <a:stCxn id="111628" idx="7"/>
            <a:endCxn id="111627" idx="2"/>
          </p:cNvCxnSpPr>
          <p:nvPr/>
        </p:nvCxnSpPr>
        <p:spPr bwMode="auto">
          <a:xfrm flipV="1">
            <a:off x="8086726" y="5257801"/>
            <a:ext cx="447675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4" name="AutoShape 18"/>
          <p:cNvCxnSpPr>
            <a:cxnSpLocks noChangeShapeType="1"/>
            <a:stCxn id="111628" idx="6"/>
            <a:endCxn id="111626" idx="2"/>
          </p:cNvCxnSpPr>
          <p:nvPr/>
        </p:nvCxnSpPr>
        <p:spPr bwMode="auto">
          <a:xfrm>
            <a:off x="8153400" y="57912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635" name="AutoShape 19"/>
          <p:cNvCxnSpPr>
            <a:cxnSpLocks noChangeShapeType="1"/>
            <a:stCxn id="111628" idx="5"/>
            <a:endCxn id="111625" idx="2"/>
          </p:cNvCxnSpPr>
          <p:nvPr/>
        </p:nvCxnSpPr>
        <p:spPr bwMode="auto">
          <a:xfrm>
            <a:off x="8086726" y="5953126"/>
            <a:ext cx="447675" cy="371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639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GB"/>
              <a:t>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609600"/>
            <a:ext cx="8839200" cy="563880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/>
              <a:t>Goal </a:t>
            </a:r>
            <a:r>
              <a:rPr lang="en-GB" sz="2400" i="1" dirty="0">
                <a:sym typeface="Symbol" panose="05050102010706020507" pitchFamily="18" charset="2"/>
              </a:rPr>
              <a:t> Expr			</a:t>
            </a:r>
            <a:r>
              <a:rPr lang="en-GB" sz="2400" b="1" i="1" dirty="0">
                <a:sym typeface="Symbol" panose="05050102010706020507" pitchFamily="18" charset="2"/>
              </a:rPr>
              <a:t>Term  Factor * Term</a:t>
            </a:r>
            <a:endParaRPr lang="en-GB" sz="2400" i="1" dirty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b="1" i="1" dirty="0">
                <a:sym typeface="Symbol" panose="05050102010706020507" pitchFamily="18" charset="2"/>
              </a:rPr>
              <a:t>Expr  Term + Expr</a:t>
            </a:r>
            <a:r>
              <a:rPr lang="en-GB" sz="2400" dirty="0">
                <a:sym typeface="Symbol" panose="05050102010706020507" pitchFamily="18" charset="2"/>
              </a:rPr>
              <a:t> 	</a:t>
            </a:r>
            <a:r>
              <a:rPr lang="en-GB" sz="2400" i="1" dirty="0">
                <a:sym typeface="Symbol" panose="05050102010706020507" pitchFamily="18" charset="2"/>
              </a:rPr>
              <a:t>	</a:t>
            </a:r>
            <a:r>
              <a:rPr lang="en-GB" sz="2400" b="1" i="1" dirty="0">
                <a:sym typeface="Symbol" panose="05050102010706020507" pitchFamily="18" charset="2"/>
              </a:rPr>
              <a:t>|  Factor / Term</a:t>
            </a:r>
            <a:endParaRPr lang="en-GB" sz="2400" dirty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dirty="0">
                <a:sym typeface="Symbol" panose="05050102010706020507" pitchFamily="18" charset="2"/>
              </a:rPr>
              <a:t>		</a:t>
            </a:r>
            <a:r>
              <a:rPr lang="en-GB" sz="2400" b="1" i="1" dirty="0">
                <a:sym typeface="Symbol" panose="05050102010706020507" pitchFamily="18" charset="2"/>
              </a:rPr>
              <a:t>| Term – Expr</a:t>
            </a:r>
            <a:r>
              <a:rPr lang="en-GB" sz="2400" dirty="0">
                <a:sym typeface="Symbol" panose="05050102010706020507" pitchFamily="18" charset="2"/>
              </a:rPr>
              <a:t>	</a:t>
            </a:r>
            <a:r>
              <a:rPr lang="en-GB" sz="2400" i="1" dirty="0">
                <a:sym typeface="Symbol" panose="05050102010706020507" pitchFamily="18" charset="2"/>
              </a:rPr>
              <a:t>	           	</a:t>
            </a:r>
            <a:r>
              <a:rPr lang="en-GB" sz="2400" b="1" i="1" dirty="0">
                <a:sym typeface="Symbol" panose="05050102010706020507" pitchFamily="18" charset="2"/>
              </a:rPr>
              <a:t>|  Factor</a:t>
            </a:r>
            <a:endParaRPr lang="en-GB" sz="2400" dirty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dirty="0">
                <a:sym typeface="Symbol" panose="05050102010706020507" pitchFamily="18" charset="2"/>
              </a:rPr>
              <a:t>		</a:t>
            </a:r>
            <a:r>
              <a:rPr lang="en-GB" sz="2400" b="1" i="1" dirty="0">
                <a:sym typeface="Symbol" panose="05050102010706020507" pitchFamily="18" charset="2"/>
              </a:rPr>
              <a:t>| Term</a:t>
            </a:r>
            <a:r>
              <a:rPr lang="en-GB" sz="2400" dirty="0">
                <a:sym typeface="Symbol" panose="05050102010706020507" pitchFamily="18" charset="2"/>
              </a:rPr>
              <a:t>			</a:t>
            </a:r>
            <a:r>
              <a:rPr lang="en-GB" sz="2400" i="1" dirty="0">
                <a:sym typeface="Symbol" panose="05050102010706020507" pitchFamily="18" charset="2"/>
              </a:rPr>
              <a:t>Factor  number</a:t>
            </a:r>
            <a:endParaRPr lang="en-GB" sz="2400" i="1" dirty="0"/>
          </a:p>
          <a:p>
            <a:pPr lv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dirty="0"/>
              <a:t>						 </a:t>
            </a:r>
            <a:r>
              <a:rPr lang="en-GB" sz="2400" i="1" dirty="0"/>
              <a:t>| id</a:t>
            </a:r>
          </a:p>
          <a:p>
            <a:pPr>
              <a:buFontTx/>
              <a:buNone/>
            </a:pPr>
            <a:r>
              <a:rPr lang="en-GB" sz="2000" dirty="0"/>
              <a:t>	We have a problem with the different rules for</a:t>
            </a:r>
            <a:r>
              <a:rPr lang="en-GB" sz="2000" i="1" dirty="0"/>
              <a:t> Expr </a:t>
            </a:r>
            <a:r>
              <a:rPr lang="en-GB" sz="2000" dirty="0"/>
              <a:t>as well as those for</a:t>
            </a:r>
            <a:r>
              <a:rPr lang="en-GB" sz="2000" i="1" dirty="0"/>
              <a:t> Term. </a:t>
            </a:r>
            <a:r>
              <a:rPr lang="en-GB" sz="2000" dirty="0"/>
              <a:t>In both cases, the first symbol of the right-hand side is the same (</a:t>
            </a:r>
            <a:r>
              <a:rPr lang="en-GB" sz="2000" i="1" dirty="0"/>
              <a:t>Term </a:t>
            </a:r>
            <a:r>
              <a:rPr lang="en-GB" sz="2000" dirty="0"/>
              <a:t>and </a:t>
            </a:r>
            <a:r>
              <a:rPr lang="en-GB" sz="2000" i="1" dirty="0"/>
              <a:t>Factor</a:t>
            </a:r>
            <a:r>
              <a:rPr lang="en-GB" sz="2000" dirty="0"/>
              <a:t>, respectively). E.g.: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dirty="0"/>
              <a:t>	</a:t>
            </a:r>
            <a:r>
              <a:rPr lang="en-GB" sz="2000" i="1" dirty="0"/>
              <a:t>	FIRST(Term)</a:t>
            </a:r>
            <a:r>
              <a:rPr lang="en-GB" sz="2000" dirty="0">
                <a:sym typeface="Symbol" panose="05050102010706020507" pitchFamily="18" charset="2"/>
              </a:rPr>
              <a:t>=</a:t>
            </a:r>
            <a:r>
              <a:rPr lang="en-GB" sz="2000" i="1" dirty="0">
                <a:sym typeface="Symbol" panose="05050102010706020507" pitchFamily="18" charset="2"/>
              </a:rPr>
              <a:t>FIRST(Term)</a:t>
            </a:r>
            <a:r>
              <a:rPr lang="en-GB" sz="2000" dirty="0">
                <a:sym typeface="Symbol" panose="05050102010706020507" pitchFamily="18" charset="2"/>
              </a:rPr>
              <a:t></a:t>
            </a:r>
            <a:r>
              <a:rPr lang="en-GB" sz="2000" i="1" dirty="0">
                <a:sym typeface="Symbol" panose="05050102010706020507" pitchFamily="18" charset="2"/>
              </a:rPr>
              <a:t>FIRST(Term)=</a:t>
            </a:r>
            <a:r>
              <a:rPr lang="en-GB" sz="2000" dirty="0">
                <a:sym typeface="Symbol" panose="05050102010706020507" pitchFamily="18" charset="2"/>
              </a:rPr>
              <a:t>{</a:t>
            </a:r>
            <a:r>
              <a:rPr lang="en-GB" sz="2000" i="1" dirty="0">
                <a:sym typeface="Symbol" panose="05050102010706020507" pitchFamily="18" charset="2"/>
              </a:rPr>
              <a:t>number, id</a:t>
            </a:r>
            <a:r>
              <a:rPr lang="en-GB" sz="2000" dirty="0">
                <a:sym typeface="Symbol" panose="05050102010706020507" pitchFamily="18" charset="2"/>
              </a:rPr>
              <a:t>}.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dirty="0">
                <a:sym typeface="Symbol" panose="05050102010706020507" pitchFamily="18" charset="2"/>
              </a:rPr>
              <a:t> 		</a:t>
            </a:r>
            <a:r>
              <a:rPr lang="en-GB" sz="2000" i="1" dirty="0"/>
              <a:t>FIRST(Factor)</a:t>
            </a:r>
            <a:r>
              <a:rPr lang="en-GB" sz="2000" dirty="0">
                <a:sym typeface="Symbol" panose="05050102010706020507" pitchFamily="18" charset="2"/>
              </a:rPr>
              <a:t>=</a:t>
            </a:r>
            <a:r>
              <a:rPr lang="en-GB" sz="2000" i="1" dirty="0">
                <a:sym typeface="Symbol" panose="05050102010706020507" pitchFamily="18" charset="2"/>
              </a:rPr>
              <a:t>FIRST(Factor)</a:t>
            </a:r>
            <a:r>
              <a:rPr lang="en-GB" sz="2000" dirty="0">
                <a:sym typeface="Symbol" panose="05050102010706020507" pitchFamily="18" charset="2"/>
              </a:rPr>
              <a:t></a:t>
            </a:r>
            <a:r>
              <a:rPr lang="en-GB" sz="2000" i="1" dirty="0">
                <a:sym typeface="Symbol" panose="05050102010706020507" pitchFamily="18" charset="2"/>
              </a:rPr>
              <a:t>FIRST(Factor)=</a:t>
            </a:r>
            <a:r>
              <a:rPr lang="en-GB" sz="2000" dirty="0">
                <a:sym typeface="Symbol" panose="05050102010706020507" pitchFamily="18" charset="2"/>
              </a:rPr>
              <a:t>{</a:t>
            </a:r>
            <a:r>
              <a:rPr lang="en-GB" sz="2000" i="1" dirty="0">
                <a:sym typeface="Symbol" panose="05050102010706020507" pitchFamily="18" charset="2"/>
              </a:rPr>
              <a:t>number, id</a:t>
            </a:r>
            <a:r>
              <a:rPr lang="en-GB" sz="2000" dirty="0" smtClean="0">
                <a:sym typeface="Symbol" panose="05050102010706020507" pitchFamily="18" charset="2"/>
              </a:rPr>
              <a:t>}.</a:t>
            </a:r>
          </a:p>
          <a:p>
            <a:pPr>
              <a:lnSpc>
                <a:spcPct val="60000"/>
              </a:lnSpc>
              <a:spcBef>
                <a:spcPct val="0"/>
              </a:spcBef>
              <a:buFontTx/>
              <a:buNone/>
            </a:pPr>
            <a:endParaRPr lang="en-GB" sz="20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 b="1" u="sng" dirty="0" smtClean="0">
                <a:sym typeface="Symbol" panose="05050102010706020507" pitchFamily="18" charset="2"/>
              </a:rPr>
              <a:t>Applying left factoring:</a:t>
            </a:r>
            <a:endParaRPr lang="en-GB" sz="2800" dirty="0" smtClean="0">
              <a:sym typeface="Symbol" panose="05050102010706020507" pitchFamily="18" charset="2"/>
            </a:endParaRPr>
          </a:p>
          <a:p>
            <a:pPr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en-GB" sz="28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400" i="1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>
                <a:sym typeface="Symbol" panose="05050102010706020507" pitchFamily="18" charset="2"/>
              </a:rPr>
              <a:t>Expr  Term Expr´           	</a:t>
            </a:r>
            <a:r>
              <a:rPr lang="en-GB" sz="2000" i="1" dirty="0" smtClean="0">
                <a:sym typeface="Symbol" panose="05050102010706020507" pitchFamily="18" charset="2"/>
              </a:rPr>
              <a:t>FIRST(+)=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+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r>
              <a:rPr lang="en-GB" sz="2000" i="1" dirty="0" smtClean="0">
                <a:sym typeface="Symbol" panose="05050102010706020507" pitchFamily="18" charset="2"/>
              </a:rPr>
              <a:t>FIRST(–)=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–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r>
              <a:rPr lang="en-GB" sz="2000" i="1" dirty="0" smtClean="0">
                <a:sym typeface="Symbol" panose="05050102010706020507" pitchFamily="18" charset="2"/>
              </a:rPr>
              <a:t>FIRST()=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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endParaRPr lang="en-GB" sz="2000" i="1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>
                <a:sym typeface="Symbol" panose="05050102010706020507" pitchFamily="18" charset="2"/>
              </a:rPr>
              <a:t>Expr´ + Expr | – Expr | 	FIRST(–)</a:t>
            </a:r>
            <a:r>
              <a:rPr lang="en-GB" sz="2400" dirty="0" smtClean="0">
                <a:sym typeface="Symbol" panose="05050102010706020507" pitchFamily="18" charset="2"/>
              </a:rPr>
              <a:t> </a:t>
            </a:r>
            <a:r>
              <a:rPr lang="en-GB" sz="2400" i="1" dirty="0" smtClean="0">
                <a:sym typeface="Symbol" panose="05050102010706020507" pitchFamily="18" charset="2"/>
              </a:rPr>
              <a:t>FIRST(+) </a:t>
            </a:r>
            <a:r>
              <a:rPr lang="en-GB" sz="2400" dirty="0" smtClean="0">
                <a:sym typeface="Symbol" panose="05050102010706020507" pitchFamily="18" charset="2"/>
              </a:rPr>
              <a:t> </a:t>
            </a:r>
            <a:r>
              <a:rPr lang="en-GB" sz="2400" i="1" dirty="0" smtClean="0">
                <a:sym typeface="Symbol" panose="05050102010706020507" pitchFamily="18" charset="2"/>
              </a:rPr>
              <a:t>FIRST()= =</a:t>
            </a:r>
            <a:r>
              <a:rPr lang="en-GB" sz="2400" dirty="0" smtClean="0">
                <a:sym typeface="Symbol" panose="05050102010706020507" pitchFamily="18" charset="2"/>
              </a:rPr>
              <a:t>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>
                <a:sym typeface="Symbol" panose="05050102010706020507" pitchFamily="18" charset="2"/>
              </a:rPr>
              <a:t>			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>
                <a:sym typeface="Symbol" panose="05050102010706020507" pitchFamily="18" charset="2"/>
              </a:rPr>
              <a:t>Term  Factor Term´	            </a:t>
            </a:r>
            <a:r>
              <a:rPr lang="en-GB" sz="2000" i="1" dirty="0" smtClean="0">
                <a:sym typeface="Symbol" panose="05050102010706020507" pitchFamily="18" charset="2"/>
              </a:rPr>
              <a:t>FIRST(*)=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*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r>
              <a:rPr lang="en-GB" sz="2000" i="1" dirty="0" smtClean="0">
                <a:sym typeface="Symbol" panose="05050102010706020507" pitchFamily="18" charset="2"/>
              </a:rPr>
              <a:t>FIRST(/)=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/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r>
              <a:rPr lang="en-GB" sz="2000" i="1" dirty="0" smtClean="0">
                <a:sym typeface="Symbol" panose="05050102010706020507" pitchFamily="18" charset="2"/>
              </a:rPr>
              <a:t>FIRST()=</a:t>
            </a:r>
            <a:r>
              <a:rPr lang="en-GB" sz="2000" dirty="0" smtClean="0">
                <a:sym typeface="Symbol" panose="05050102010706020507" pitchFamily="18" charset="2"/>
              </a:rPr>
              <a:t>{</a:t>
            </a:r>
            <a:r>
              <a:rPr lang="en-GB" sz="2000" i="1" dirty="0" smtClean="0">
                <a:sym typeface="Symbol" panose="05050102010706020507" pitchFamily="18" charset="2"/>
              </a:rPr>
              <a:t></a:t>
            </a:r>
            <a:r>
              <a:rPr lang="en-GB" sz="2000" dirty="0" smtClean="0">
                <a:sym typeface="Symbol" panose="05050102010706020507" pitchFamily="18" charset="2"/>
              </a:rPr>
              <a:t>}; </a:t>
            </a:r>
            <a:endParaRPr lang="en-GB" sz="2000" i="1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i="1" dirty="0" smtClean="0">
                <a:sym typeface="Symbol" panose="05050102010706020507" pitchFamily="18" charset="2"/>
              </a:rPr>
              <a:t>Term´ * Term | / Term | 	FIRST(*)</a:t>
            </a:r>
            <a:r>
              <a:rPr lang="en-GB" sz="2400" dirty="0" smtClean="0">
                <a:sym typeface="Symbol" panose="05050102010706020507" pitchFamily="18" charset="2"/>
              </a:rPr>
              <a:t> </a:t>
            </a:r>
            <a:r>
              <a:rPr lang="en-GB" sz="2400" i="1" dirty="0" smtClean="0">
                <a:sym typeface="Symbol" panose="05050102010706020507" pitchFamily="18" charset="2"/>
              </a:rPr>
              <a:t>FIRST(/) </a:t>
            </a:r>
            <a:r>
              <a:rPr lang="en-GB" sz="2400" dirty="0" smtClean="0">
                <a:sym typeface="Symbol" panose="05050102010706020507" pitchFamily="18" charset="2"/>
              </a:rPr>
              <a:t> </a:t>
            </a:r>
            <a:r>
              <a:rPr lang="en-GB" sz="2400" i="1" dirty="0" smtClean="0">
                <a:sym typeface="Symbol" panose="05050102010706020507" pitchFamily="18" charset="2"/>
              </a:rPr>
              <a:t>FIRST()= =</a:t>
            </a:r>
            <a:r>
              <a:rPr lang="en-GB" sz="2400" dirty="0" smtClean="0">
                <a:sym typeface="Symbol" panose="05050102010706020507" pitchFamily="18" charset="2"/>
              </a:rPr>
              <a:t></a:t>
            </a:r>
            <a:r>
              <a:rPr lang="en-GB" sz="2400" i="1" dirty="0" smtClean="0">
                <a:sym typeface="Symbol" panose="05050102010706020507" pitchFamily="18" charset="2"/>
              </a:rPr>
              <a:t> 	 </a:t>
            </a:r>
            <a:r>
              <a:rPr lang="en-GB" sz="2400" dirty="0" smtClean="0">
                <a:sym typeface="Symbol" panose="05050102010706020507" pitchFamily="18" charset="2"/>
              </a:rPr>
              <a:t>						</a:t>
            </a:r>
            <a:endParaRPr lang="en-GB" sz="2400" dirty="0">
              <a:sym typeface="Symbol" panose="05050102010706020507" pitchFamily="18" charset="2"/>
            </a:endParaRP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676400" y="4572000"/>
            <a:ext cx="3581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5334000" y="4572000"/>
            <a:ext cx="5105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8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GB"/>
              <a:t>Example (cont.)</a:t>
            </a:r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442914521"/>
              </p:ext>
            </p:extLst>
          </p:nvPr>
        </p:nvGraphicFramePr>
        <p:xfrm>
          <a:off x="5789613" y="745958"/>
          <a:ext cx="5065511" cy="6218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3" imgW="3841522" imgH="4716826" progId="Word.Document.8">
                  <p:embed/>
                </p:oleObj>
              </mc:Choice>
              <mc:Fallback>
                <p:oleObj name="Document" r:id="rId3" imgW="3841522" imgH="47168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745958"/>
                        <a:ext cx="5065511" cy="6218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981200" y="990601"/>
            <a:ext cx="2895600" cy="3427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1. Goal  Expr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2. Expr  Term Expr´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3. Expr´ + Expr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4.          | - Expr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5.          | 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6. Term  Factor Term´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7. Term´ * Term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8.           | / Term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9.           | 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10. Factor  number</a:t>
            </a:r>
            <a:endParaRPr lang="en-GB" sz="2000" i="1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i="1">
                <a:solidFill>
                  <a:srgbClr val="000000"/>
                </a:solidFill>
              </a:rPr>
              <a:t>11.           | id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1905000" y="4648200"/>
            <a:ext cx="345081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The next symbol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determines each choice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correctly. No backtracking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needed.</a:t>
            </a:r>
          </a:p>
        </p:txBody>
      </p:sp>
    </p:spTree>
    <p:extLst>
      <p:ext uri="{BB962C8B-B14F-4D97-AF65-F5344CB8AC3E}">
        <p14:creationId xmlns:p14="http://schemas.microsoft.com/office/powerpoint/2010/main" val="325163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85800"/>
          </a:xfrm>
        </p:spPr>
        <p:txBody>
          <a:bodyPr/>
          <a:lstStyle/>
          <a:p>
            <a:r>
              <a:rPr lang="en-GB"/>
              <a:t>Example (cont.)</a:t>
            </a:r>
          </a:p>
        </p:txBody>
      </p:sp>
      <p:graphicFrame>
        <p:nvGraphicFramePr>
          <p:cNvPr id="113668" name="Object 4"/>
          <p:cNvGraphicFramePr>
            <a:graphicFrameLocks noChangeAspect="1"/>
          </p:cNvGraphicFramePr>
          <p:nvPr>
            <p:ph type="body" idx="1"/>
          </p:nvPr>
        </p:nvGraphicFramePr>
        <p:xfrm>
          <a:off x="5789614" y="995363"/>
          <a:ext cx="3843337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cument" r:id="rId3" imgW="3846960" imgH="4724280" progId="Word.Document.8">
                  <p:embed/>
                </p:oleObj>
              </mc:Choice>
              <mc:Fallback>
                <p:oleObj name="Document" r:id="rId3" imgW="3846960" imgH="4724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4" y="995363"/>
                        <a:ext cx="3843337" cy="471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1981200" y="990601"/>
            <a:ext cx="2895600" cy="3427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1. Goal  Expr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2. Expr  Term Expr´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3. Expr´ + Expr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4.          | - Expr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5.          | 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6. Term  Factor Term´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7. Term´ * Term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8.           | / Term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9.           | 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i="1">
                <a:solidFill>
                  <a:srgbClr val="000000"/>
                </a:solidFill>
                <a:sym typeface="Symbol" panose="05050102010706020507" pitchFamily="18" charset="2"/>
              </a:rPr>
              <a:t>10. Factor  number</a:t>
            </a:r>
            <a:endParaRPr lang="en-GB" sz="2000" i="1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i="1">
                <a:solidFill>
                  <a:srgbClr val="000000"/>
                </a:solidFill>
              </a:rPr>
              <a:t>11.           | id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i="1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1905000" y="4648200"/>
            <a:ext cx="345081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The next symbol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determines each choice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correctly. No backtracking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needed.</a:t>
            </a:r>
          </a:p>
        </p:txBody>
      </p:sp>
    </p:spTree>
    <p:extLst>
      <p:ext uri="{BB962C8B-B14F-4D97-AF65-F5344CB8AC3E}">
        <p14:creationId xmlns:p14="http://schemas.microsoft.com/office/powerpoint/2010/main" val="1772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Top-down parsing:</a:t>
            </a:r>
          </a:p>
          <a:p>
            <a:pPr lvl="1"/>
            <a:r>
              <a:rPr lang="en-GB" sz="2400" dirty="0" smtClean="0"/>
              <a:t>recursive with backtracking (not often used in practice)</a:t>
            </a:r>
          </a:p>
          <a:p>
            <a:pPr lvl="1"/>
            <a:r>
              <a:rPr lang="en-GB" sz="2400" dirty="0" smtClean="0"/>
              <a:t>recursive predictive</a:t>
            </a:r>
          </a:p>
          <a:p>
            <a:r>
              <a:rPr lang="en-GB" sz="2600" dirty="0" err="1" smtClean="0"/>
              <a:t>Nonrecursive</a:t>
            </a:r>
            <a:r>
              <a:rPr lang="en-GB" sz="2600" dirty="0" smtClean="0"/>
              <a:t> Predictive Parsing is possible too: maintain a stack explicitly rather than implicitly via recursion and determine the production to be applied using a table (</a:t>
            </a:r>
            <a:r>
              <a:rPr lang="en-GB" sz="2600" dirty="0" err="1" smtClean="0"/>
              <a:t>Aho</a:t>
            </a:r>
            <a:r>
              <a:rPr lang="en-GB" sz="2600" dirty="0" smtClean="0"/>
              <a:t>, pp.186-190).</a:t>
            </a:r>
          </a:p>
          <a:p>
            <a:r>
              <a:rPr lang="en-GB" sz="2600" dirty="0" smtClean="0"/>
              <a:t>Given a Context Free Grammar that doesn’t meet the LL(1) condition, it is undecidable whether or not an equivalent LL(1) grammar exists.</a:t>
            </a:r>
          </a:p>
          <a:p>
            <a:r>
              <a:rPr lang="en-GB" u="sng" dirty="0" smtClean="0"/>
              <a:t>Next time</a:t>
            </a:r>
            <a:r>
              <a:rPr lang="en-GB" dirty="0" smtClean="0"/>
              <a:t>: Bottom-Up Parsing</a:t>
            </a:r>
            <a:endParaRPr lang="en-GB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38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Parsing: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Context-free syntax is expressed with a context-free grammar.</a:t>
            </a:r>
          </a:p>
          <a:p>
            <a:r>
              <a:rPr lang="en-GB" dirty="0" smtClean="0"/>
              <a:t>The process of discovering a derivation for some sentence.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82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Recursive-Descent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1. Construct the root with the starting symbol of the grammar.</a:t>
            </a:r>
          </a:p>
          <a:p>
            <a:r>
              <a:rPr lang="en-GB" sz="2400" dirty="0" smtClean="0"/>
              <a:t>2. Repeat until the fringe of the parse tree matches the input string:</a:t>
            </a:r>
          </a:p>
          <a:p>
            <a:pPr lvl="1"/>
            <a:r>
              <a:rPr lang="en-GB" sz="2000" dirty="0" smtClean="0"/>
              <a:t>Assuming a node labelled A, select a production with A on its left-hand-side and, for each symbol on its right-hand-side, construct the appropriate child.</a:t>
            </a:r>
          </a:p>
          <a:p>
            <a:pPr lvl="1"/>
            <a:r>
              <a:rPr lang="en-GB" sz="2000" dirty="0" smtClean="0"/>
              <a:t>When a terminal symbol is added to the fringe and it doesn’t match the fringe, backtrack.</a:t>
            </a:r>
          </a:p>
          <a:p>
            <a:pPr lvl="1"/>
            <a:r>
              <a:rPr lang="en-GB" sz="2000" dirty="0" smtClean="0"/>
              <a:t>Find the next node to be expanded.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457200" lvl="1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i="1" dirty="0" smtClean="0">
                <a:solidFill>
                  <a:srgbClr val="C00000"/>
                </a:solidFill>
              </a:rPr>
              <a:t>The key is picking the right production in the first step: that choice should be guided by the input string.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33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759"/>
          </a:xfrm>
        </p:spPr>
        <p:txBody>
          <a:bodyPr/>
          <a:lstStyle/>
          <a:p>
            <a:r>
              <a:rPr lang="en-GB" dirty="0" smtClean="0"/>
              <a:t>Example: Parse</a:t>
            </a:r>
            <a:r>
              <a:rPr lang="en-GB" i="1" dirty="0" smtClean="0"/>
              <a:t> x-2*y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341" y="1251286"/>
            <a:ext cx="6363785" cy="124326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1600" u="sng" dirty="0"/>
              <a:t>Example:</a:t>
            </a:r>
            <a:r>
              <a:rPr lang="en-GB" sz="1600" b="1" u="sng" dirty="0"/>
              <a:t> 	</a:t>
            </a:r>
            <a:r>
              <a:rPr lang="en-GB" sz="1400" i="1" dirty="0" smtClean="0"/>
              <a:t>			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1400" dirty="0" smtClean="0"/>
              <a:t>1.</a:t>
            </a:r>
            <a:r>
              <a:rPr lang="en-GB" sz="1400" i="1" dirty="0" smtClean="0"/>
              <a:t>	Goal </a:t>
            </a:r>
            <a:r>
              <a:rPr lang="en-GB" sz="1400" i="1" dirty="0" smtClean="0">
                <a:sym typeface="Symbol" panose="05050102010706020507" pitchFamily="18" charset="2"/>
              </a:rPr>
              <a:t> Expr	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     </a:t>
            </a:r>
            <a:r>
              <a:rPr lang="en-GB" sz="1400" dirty="0" smtClean="0">
                <a:sym typeface="Symbol" panose="05050102010706020507" pitchFamily="18" charset="2"/>
              </a:rPr>
              <a:t>5.</a:t>
            </a:r>
            <a:r>
              <a:rPr lang="en-GB" sz="1400" i="1" dirty="0" smtClean="0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2.</a:t>
            </a:r>
            <a:r>
              <a:rPr lang="en-GB" sz="1400" i="1" dirty="0" smtClean="0">
                <a:sym typeface="Symbol" panose="05050102010706020507" pitchFamily="18" charset="2"/>
              </a:rPr>
              <a:t>	Expr  Expr + Term</a:t>
            </a:r>
            <a:r>
              <a:rPr lang="en-GB" sz="1400" dirty="0" smtClean="0">
                <a:sym typeface="Symbol" panose="05050102010706020507" pitchFamily="18" charset="2"/>
              </a:rPr>
              <a:t>	</a:t>
            </a:r>
            <a:r>
              <a:rPr lang="en-GB" sz="1400" dirty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         </a:t>
            </a:r>
            <a:r>
              <a:rPr lang="en-GB" sz="1400" dirty="0" smtClean="0">
                <a:sym typeface="Symbol" panose="05050102010706020507" pitchFamily="18" charset="2"/>
              </a:rPr>
              <a:t>6.         </a:t>
            </a:r>
            <a:r>
              <a:rPr lang="en-GB" sz="1400" i="1" dirty="0" smtClean="0">
                <a:sym typeface="Symbol" panose="05050102010706020507" pitchFamily="18" charset="2"/>
              </a:rPr>
              <a:t>   |  Term /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3.		   </a:t>
            </a:r>
            <a:r>
              <a:rPr lang="en-GB" sz="1400" i="1" dirty="0" smtClean="0">
                <a:sym typeface="Symbol" panose="05050102010706020507" pitchFamily="18" charset="2"/>
              </a:rPr>
              <a:t>|  Expr – Term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</a:t>
            </a:r>
            <a:r>
              <a:rPr lang="en-GB" sz="1400" i="1" dirty="0" smtClean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7.       </a:t>
            </a:r>
            <a:r>
              <a:rPr lang="en-GB" sz="1400" i="1" dirty="0" smtClean="0">
                <a:sym typeface="Symbol" panose="05050102010706020507" pitchFamily="18" charset="2"/>
              </a:rPr>
              <a:t>    | 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4.		   </a:t>
            </a:r>
            <a:r>
              <a:rPr lang="en-GB" sz="1400" i="1" dirty="0" smtClean="0">
                <a:sym typeface="Symbol" panose="05050102010706020507" pitchFamily="18" charset="2"/>
              </a:rPr>
              <a:t>|  Term</a:t>
            </a:r>
            <a:r>
              <a:rPr lang="en-GB" sz="1400" dirty="0" smtClean="0">
                <a:sym typeface="Symbol" panose="05050102010706020507" pitchFamily="18" charset="2"/>
              </a:rPr>
              <a:t>	         8. </a:t>
            </a:r>
            <a:r>
              <a:rPr lang="en-GB" sz="1400" i="1" dirty="0" smtClean="0">
                <a:sym typeface="Symbol" panose="05050102010706020507" pitchFamily="18" charset="2"/>
              </a:rPr>
              <a:t>Factor  number</a:t>
            </a:r>
            <a:endParaRPr lang="en-GB" sz="1400" i="1" dirty="0" smtClean="0"/>
          </a:p>
          <a:p>
            <a:pPr lv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/>
              <a:t>			</a:t>
            </a:r>
            <a:r>
              <a:rPr lang="en-GB" sz="1400" dirty="0" smtClean="0"/>
              <a:t>         9</a:t>
            </a:r>
            <a:r>
              <a:rPr lang="en-GB" sz="1400" dirty="0"/>
              <a:t>. </a:t>
            </a:r>
            <a:r>
              <a:rPr lang="en-GB" sz="1400" i="1" dirty="0"/>
              <a:t>	      | id</a:t>
            </a:r>
          </a:p>
          <a:p>
            <a:endParaRPr lang="en-US" sz="36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14486"/>
              </p:ext>
            </p:extLst>
          </p:nvPr>
        </p:nvGraphicFramePr>
        <p:xfrm>
          <a:off x="7532688" y="69850"/>
          <a:ext cx="4379912" cy="680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3374368" imgH="5232611" progId="Word.Document.8">
                  <p:embed/>
                </p:oleObj>
              </mc:Choice>
              <mc:Fallback>
                <p:oleObj name="Document" r:id="rId3" imgW="3374368" imgH="52326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69850"/>
                        <a:ext cx="4379912" cy="680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606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3759"/>
          </a:xfrm>
        </p:spPr>
        <p:txBody>
          <a:bodyPr/>
          <a:lstStyle/>
          <a:p>
            <a:r>
              <a:rPr lang="en-GB" dirty="0" smtClean="0"/>
              <a:t>Example: Parse</a:t>
            </a:r>
            <a:r>
              <a:rPr lang="en-GB" i="1" dirty="0" smtClean="0"/>
              <a:t> x-2*y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341" y="1251286"/>
            <a:ext cx="6363785" cy="124326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1600" u="sng" dirty="0"/>
              <a:t>Example:</a:t>
            </a:r>
            <a:r>
              <a:rPr lang="en-GB" sz="1600" b="1" u="sng" dirty="0"/>
              <a:t> 	</a:t>
            </a:r>
            <a:r>
              <a:rPr lang="en-GB" sz="1400" i="1" dirty="0" smtClean="0"/>
              <a:t>			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1400" dirty="0" smtClean="0"/>
              <a:t>1.</a:t>
            </a:r>
            <a:r>
              <a:rPr lang="en-GB" sz="1400" i="1" dirty="0" smtClean="0"/>
              <a:t>	Goal </a:t>
            </a:r>
            <a:r>
              <a:rPr lang="en-GB" sz="1400" i="1" dirty="0" smtClean="0">
                <a:sym typeface="Symbol" panose="05050102010706020507" pitchFamily="18" charset="2"/>
              </a:rPr>
              <a:t> Expr	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     </a:t>
            </a:r>
            <a:r>
              <a:rPr lang="en-GB" sz="1400" dirty="0" smtClean="0">
                <a:sym typeface="Symbol" panose="05050102010706020507" pitchFamily="18" charset="2"/>
              </a:rPr>
              <a:t>5.</a:t>
            </a:r>
            <a:r>
              <a:rPr lang="en-GB" sz="1400" i="1" dirty="0" smtClean="0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2.</a:t>
            </a:r>
            <a:r>
              <a:rPr lang="en-GB" sz="1400" i="1" dirty="0" smtClean="0">
                <a:sym typeface="Symbol" panose="05050102010706020507" pitchFamily="18" charset="2"/>
              </a:rPr>
              <a:t>	Expr  Expr + Term</a:t>
            </a:r>
            <a:r>
              <a:rPr lang="en-GB" sz="1400" dirty="0" smtClean="0">
                <a:sym typeface="Symbol" panose="05050102010706020507" pitchFamily="18" charset="2"/>
              </a:rPr>
              <a:t>	</a:t>
            </a:r>
            <a:r>
              <a:rPr lang="en-GB" sz="1400" dirty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         </a:t>
            </a:r>
            <a:r>
              <a:rPr lang="en-GB" sz="1400" dirty="0" smtClean="0">
                <a:sym typeface="Symbol" panose="05050102010706020507" pitchFamily="18" charset="2"/>
              </a:rPr>
              <a:t>6.         </a:t>
            </a:r>
            <a:r>
              <a:rPr lang="en-GB" sz="1400" i="1" dirty="0" smtClean="0">
                <a:sym typeface="Symbol" panose="05050102010706020507" pitchFamily="18" charset="2"/>
              </a:rPr>
              <a:t>   |  Term /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3.		   </a:t>
            </a:r>
            <a:r>
              <a:rPr lang="en-GB" sz="1400" i="1" dirty="0" smtClean="0">
                <a:sym typeface="Symbol" panose="05050102010706020507" pitchFamily="18" charset="2"/>
              </a:rPr>
              <a:t>|  Expr – Term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</a:t>
            </a:r>
            <a:r>
              <a:rPr lang="en-GB" sz="1400" i="1" dirty="0" smtClean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7.       </a:t>
            </a:r>
            <a:r>
              <a:rPr lang="en-GB" sz="1400" i="1" dirty="0" smtClean="0">
                <a:sym typeface="Symbol" panose="05050102010706020507" pitchFamily="18" charset="2"/>
              </a:rPr>
              <a:t>    | 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4.		   </a:t>
            </a:r>
            <a:r>
              <a:rPr lang="en-GB" sz="1400" i="1" dirty="0" smtClean="0">
                <a:sym typeface="Symbol" panose="05050102010706020507" pitchFamily="18" charset="2"/>
              </a:rPr>
              <a:t>|  Term</a:t>
            </a:r>
            <a:r>
              <a:rPr lang="en-GB" sz="1400" dirty="0" smtClean="0">
                <a:sym typeface="Symbol" panose="05050102010706020507" pitchFamily="18" charset="2"/>
              </a:rPr>
              <a:t>	         8. </a:t>
            </a:r>
            <a:r>
              <a:rPr lang="en-GB" sz="1400" i="1" dirty="0" smtClean="0">
                <a:sym typeface="Symbol" panose="05050102010706020507" pitchFamily="18" charset="2"/>
              </a:rPr>
              <a:t>Factor  number</a:t>
            </a:r>
            <a:endParaRPr lang="en-GB" sz="1400" i="1" dirty="0" smtClean="0"/>
          </a:p>
          <a:p>
            <a:pPr lv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/>
              <a:t>			</a:t>
            </a:r>
            <a:r>
              <a:rPr lang="en-GB" sz="1400" dirty="0" smtClean="0"/>
              <a:t>         9</a:t>
            </a:r>
            <a:r>
              <a:rPr lang="en-GB" sz="1400" dirty="0"/>
              <a:t>. </a:t>
            </a:r>
            <a:r>
              <a:rPr lang="en-GB" sz="1400" i="1" dirty="0"/>
              <a:t>	      | id</a:t>
            </a:r>
          </a:p>
          <a:p>
            <a:endParaRPr lang="en-US" sz="3600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682943"/>
              </p:ext>
            </p:extLst>
          </p:nvPr>
        </p:nvGraphicFramePr>
        <p:xfrm>
          <a:off x="7514974" y="109872"/>
          <a:ext cx="4179781" cy="647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3" imgW="3384474" imgH="5240708" progId="Word.Document.8">
                  <p:embed/>
                </p:oleObj>
              </mc:Choice>
              <mc:Fallback>
                <p:oleObj name="Document" r:id="rId3" imgW="3384474" imgH="52407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4974" y="109872"/>
                        <a:ext cx="4179781" cy="647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48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•"/>
            </a:pPr>
            <a:endParaRPr lang="en-GB" dirty="0" smtClean="0"/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endParaRPr lang="en-GB" dirty="0" smtClean="0"/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endParaRPr lang="en-GB" dirty="0" smtClean="0"/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endParaRPr lang="en-GB" dirty="0" smtClean="0"/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r>
              <a:rPr lang="en-GB" dirty="0" smtClean="0"/>
              <a:t>Wrong choice leads to non-termination!</a:t>
            </a:r>
          </a:p>
          <a:p>
            <a:pPr>
              <a:buFontTx/>
              <a:buChar char="•"/>
            </a:pPr>
            <a:r>
              <a:rPr lang="en-GB" dirty="0" smtClean="0"/>
              <a:t>This is a bad property for a parser!</a:t>
            </a:r>
          </a:p>
          <a:p>
            <a:pPr>
              <a:buFontTx/>
              <a:buChar char="•"/>
            </a:pPr>
            <a:r>
              <a:rPr lang="en-GB" dirty="0" smtClean="0"/>
              <a:t>Parser must make the right choice!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587375"/>
              </p:ext>
            </p:extLst>
          </p:nvPr>
        </p:nvGraphicFramePr>
        <p:xfrm>
          <a:off x="6321905" y="1918409"/>
          <a:ext cx="5185843" cy="2212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4018320" imgH="1724400" progId="Word.Document.8">
                  <p:embed/>
                </p:oleObj>
              </mc:Choice>
              <mc:Fallback>
                <p:oleObj name="Document" r:id="rId3" imgW="4018320" imgH="17244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1905" y="1918409"/>
                        <a:ext cx="5185843" cy="2212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Parse</a:t>
            </a:r>
            <a:r>
              <a:rPr lang="en-GB" i="1" dirty="0" smtClean="0"/>
              <a:t> x-2*y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61604" y="2614865"/>
            <a:ext cx="6363785" cy="124326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1600" u="sng" dirty="0"/>
              <a:t>Example:</a:t>
            </a:r>
            <a:r>
              <a:rPr lang="en-GB" sz="1600" b="1" u="sng" dirty="0"/>
              <a:t> 	</a:t>
            </a:r>
            <a:r>
              <a:rPr lang="en-GB" sz="1400" i="1" dirty="0" smtClean="0"/>
              <a:t>			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1400" dirty="0" smtClean="0"/>
              <a:t>1.</a:t>
            </a:r>
            <a:r>
              <a:rPr lang="en-GB" sz="1400" i="1" dirty="0" smtClean="0"/>
              <a:t>	Goal </a:t>
            </a:r>
            <a:r>
              <a:rPr lang="en-GB" sz="1400" i="1" dirty="0" smtClean="0">
                <a:sym typeface="Symbol" panose="05050102010706020507" pitchFamily="18" charset="2"/>
              </a:rPr>
              <a:t> Expr	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     </a:t>
            </a:r>
            <a:r>
              <a:rPr lang="en-GB" sz="1400" dirty="0" smtClean="0">
                <a:sym typeface="Symbol" panose="05050102010706020507" pitchFamily="18" charset="2"/>
              </a:rPr>
              <a:t>5.</a:t>
            </a:r>
            <a:r>
              <a:rPr lang="en-GB" sz="1400" i="1" dirty="0" smtClean="0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2.</a:t>
            </a:r>
            <a:r>
              <a:rPr lang="en-GB" sz="1400" i="1" dirty="0" smtClean="0">
                <a:sym typeface="Symbol" panose="05050102010706020507" pitchFamily="18" charset="2"/>
              </a:rPr>
              <a:t>	Expr  Expr + Term</a:t>
            </a:r>
            <a:r>
              <a:rPr lang="en-GB" sz="1400" dirty="0" smtClean="0">
                <a:sym typeface="Symbol" panose="05050102010706020507" pitchFamily="18" charset="2"/>
              </a:rPr>
              <a:t>	</a:t>
            </a:r>
            <a:r>
              <a:rPr lang="en-GB" sz="1400" dirty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         </a:t>
            </a:r>
            <a:r>
              <a:rPr lang="en-GB" sz="1400" dirty="0" smtClean="0">
                <a:sym typeface="Symbol" panose="05050102010706020507" pitchFamily="18" charset="2"/>
              </a:rPr>
              <a:t>6.         </a:t>
            </a:r>
            <a:r>
              <a:rPr lang="en-GB" sz="1400" i="1" dirty="0" smtClean="0">
                <a:sym typeface="Symbol" panose="05050102010706020507" pitchFamily="18" charset="2"/>
              </a:rPr>
              <a:t>   |  Term /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3.		   </a:t>
            </a:r>
            <a:r>
              <a:rPr lang="en-GB" sz="1400" i="1" dirty="0" smtClean="0">
                <a:sym typeface="Symbol" panose="05050102010706020507" pitchFamily="18" charset="2"/>
              </a:rPr>
              <a:t>|  Expr – Term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</a:t>
            </a:r>
            <a:r>
              <a:rPr lang="en-GB" sz="1400" i="1" dirty="0" smtClean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7.       </a:t>
            </a:r>
            <a:r>
              <a:rPr lang="en-GB" sz="1400" i="1" dirty="0" smtClean="0">
                <a:sym typeface="Symbol" panose="05050102010706020507" pitchFamily="18" charset="2"/>
              </a:rPr>
              <a:t>    | 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4.		   </a:t>
            </a:r>
            <a:r>
              <a:rPr lang="en-GB" sz="1400" i="1" dirty="0" smtClean="0">
                <a:sym typeface="Symbol" panose="05050102010706020507" pitchFamily="18" charset="2"/>
              </a:rPr>
              <a:t>|  Term</a:t>
            </a:r>
            <a:r>
              <a:rPr lang="en-GB" sz="1400" dirty="0" smtClean="0">
                <a:sym typeface="Symbol" panose="05050102010706020507" pitchFamily="18" charset="2"/>
              </a:rPr>
              <a:t>	         8. </a:t>
            </a:r>
            <a:r>
              <a:rPr lang="en-GB" sz="1400" i="1" dirty="0" smtClean="0">
                <a:sym typeface="Symbol" panose="05050102010706020507" pitchFamily="18" charset="2"/>
              </a:rPr>
              <a:t>Factor  number</a:t>
            </a:r>
            <a:endParaRPr lang="en-GB" sz="1400" i="1" dirty="0" smtClean="0"/>
          </a:p>
          <a:p>
            <a:pPr lv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/>
              <a:t>			</a:t>
            </a:r>
            <a:r>
              <a:rPr lang="en-GB" sz="1400" dirty="0" smtClean="0"/>
              <a:t>         9</a:t>
            </a:r>
            <a:r>
              <a:rPr lang="en-GB" sz="1400" dirty="0"/>
              <a:t>. </a:t>
            </a:r>
            <a:r>
              <a:rPr lang="en-GB" sz="1400" i="1" dirty="0"/>
              <a:t>	      | id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288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Left-Recursive Grammars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/>
              <a:t>Definition</a:t>
            </a:r>
            <a:r>
              <a:rPr lang="en-GB" dirty="0" smtClean="0"/>
              <a:t>: A grammar is left-recursive if it has a non-terminal symbol </a:t>
            </a:r>
            <a:r>
              <a:rPr lang="en-GB" i="1" dirty="0" smtClean="0"/>
              <a:t>A</a:t>
            </a:r>
            <a:r>
              <a:rPr lang="en-GB" dirty="0" smtClean="0"/>
              <a:t>, such that there is a derivation </a:t>
            </a:r>
            <a:r>
              <a:rPr lang="en-GB" i="1" dirty="0" err="1" smtClean="0"/>
              <a:t>A</a:t>
            </a:r>
            <a:r>
              <a:rPr lang="en-GB" i="1" dirty="0" err="1" smtClean="0">
                <a:sym typeface="Symbol" panose="05050102010706020507" pitchFamily="18" charset="2"/>
              </a:rPr>
              <a:t>Aa</a:t>
            </a:r>
            <a:r>
              <a:rPr lang="en-GB" dirty="0" smtClean="0">
                <a:sym typeface="Symbol" panose="05050102010706020507" pitchFamily="18" charset="2"/>
              </a:rPr>
              <a:t>, for some string </a:t>
            </a:r>
            <a:r>
              <a:rPr lang="en-GB" i="1" dirty="0" smtClean="0">
                <a:sym typeface="Symbol" panose="05050102010706020507" pitchFamily="18" charset="2"/>
              </a:rPr>
              <a:t>a</a:t>
            </a:r>
            <a:r>
              <a:rPr lang="en-GB" dirty="0" smtClean="0">
                <a:sym typeface="Symbol" panose="05050102010706020507" pitchFamily="18" charset="2"/>
              </a:rPr>
              <a:t>.</a:t>
            </a:r>
          </a:p>
          <a:p>
            <a:r>
              <a:rPr lang="en-GB" dirty="0" smtClean="0">
                <a:sym typeface="Symbol" panose="05050102010706020507" pitchFamily="18" charset="2"/>
              </a:rPr>
              <a:t>A left-recursive grammar can cause a recursive-descent parser to go into an infinite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8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ym typeface="Symbol" panose="05050102010706020507" pitchFamily="18" charset="2"/>
              </a:rPr>
              <a:t>Eliminating left-recursion</a:t>
            </a:r>
            <a:r>
              <a:rPr lang="en-GB" dirty="0" smtClean="0">
                <a:sym typeface="Symbol" panose="05050102010706020507" pitchFamily="18" charset="2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Symbol" panose="05050102010706020507" pitchFamily="18" charset="2"/>
              </a:rPr>
              <a:t>In many cases, it is sufficient to replace  </a:t>
            </a:r>
            <a:r>
              <a:rPr lang="en-GB" i="1" dirty="0" err="1" smtClean="0">
                <a:sym typeface="Symbol" panose="05050102010706020507" pitchFamily="18" charset="2"/>
              </a:rPr>
              <a:t>AAa</a:t>
            </a:r>
            <a:r>
              <a:rPr lang="en-GB" i="1" dirty="0" smtClean="0">
                <a:sym typeface="Symbol" panose="05050102010706020507" pitchFamily="18" charset="2"/>
              </a:rPr>
              <a:t> | b</a:t>
            </a:r>
            <a:r>
              <a:rPr lang="en-GB" dirty="0" smtClean="0">
                <a:sym typeface="Symbol" panose="05050102010706020507" pitchFamily="18" charset="2"/>
              </a:rPr>
              <a:t>   with   </a:t>
            </a:r>
            <a:r>
              <a:rPr lang="en-GB" i="1" dirty="0" smtClean="0">
                <a:sym typeface="Symbol" panose="05050102010706020507" pitchFamily="18" charset="2"/>
              </a:rPr>
              <a:t>A </a:t>
            </a:r>
            <a:r>
              <a:rPr lang="en-GB" i="1" dirty="0" err="1" smtClean="0">
                <a:sym typeface="Symbol" panose="05050102010706020507" pitchFamily="18" charset="2"/>
              </a:rPr>
              <a:t>bA</a:t>
            </a:r>
            <a:r>
              <a:rPr lang="en-GB" i="1" dirty="0" smtClean="0">
                <a:sym typeface="Symbol" panose="05050102010706020507" pitchFamily="18" charset="2"/>
              </a:rPr>
              <a:t>'</a:t>
            </a:r>
            <a:r>
              <a:rPr lang="en-GB" dirty="0" smtClean="0">
                <a:sym typeface="Symbol" panose="05050102010706020507" pitchFamily="18" charset="2"/>
              </a:rPr>
              <a:t>   and   </a:t>
            </a:r>
            <a:r>
              <a:rPr lang="en-GB" i="1" dirty="0" smtClean="0">
                <a:sym typeface="Symbol" panose="05050102010706020507" pitchFamily="18" charset="2"/>
              </a:rPr>
              <a:t>A' </a:t>
            </a:r>
            <a:r>
              <a:rPr lang="en-GB" i="1" dirty="0" err="1" smtClean="0">
                <a:sym typeface="Symbol" panose="05050102010706020507" pitchFamily="18" charset="2"/>
              </a:rPr>
              <a:t>aA</a:t>
            </a:r>
            <a:r>
              <a:rPr lang="en-GB" i="1" dirty="0" smtClean="0">
                <a:sym typeface="Symbol" panose="05050102010706020507" pitchFamily="18" charset="2"/>
              </a:rPr>
              <a:t>'  | </a:t>
            </a:r>
            <a:endParaRPr lang="en-GB" dirty="0" smtClean="0">
              <a:sym typeface="Symbol" panose="05050102010706020507" pitchFamily="18" charset="2"/>
            </a:endParaRPr>
          </a:p>
          <a:p>
            <a:r>
              <a:rPr lang="en-GB" b="1" u="sng" dirty="0" smtClean="0">
                <a:sym typeface="Symbol" panose="05050102010706020507" pitchFamily="18" charset="2"/>
              </a:rPr>
              <a:t>Example</a:t>
            </a:r>
            <a:r>
              <a:rPr lang="en-GB" dirty="0" smtClean="0">
                <a:sym typeface="Symbol" panose="05050102010706020507" pitchFamily="18" charset="2"/>
              </a:rPr>
              <a:t>: </a:t>
            </a:r>
          </a:p>
          <a:p>
            <a:pPr>
              <a:buFontTx/>
              <a:buNone/>
            </a:pPr>
            <a:r>
              <a:rPr lang="en-GB" dirty="0" smtClean="0">
                <a:sym typeface="Symbol" panose="05050102010706020507" pitchFamily="18" charset="2"/>
              </a:rPr>
              <a:t>		</a:t>
            </a:r>
            <a:r>
              <a:rPr lang="en-GB" i="1" dirty="0" smtClean="0">
                <a:sym typeface="Symbol" panose="05050102010706020507" pitchFamily="18" charset="2"/>
              </a:rPr>
              <a:t>Sum  </a:t>
            </a:r>
            <a:r>
              <a:rPr lang="en-GB" i="1" dirty="0" err="1" smtClean="0">
                <a:sym typeface="Symbol" panose="05050102010706020507" pitchFamily="18" charset="2"/>
              </a:rPr>
              <a:t>Sum+number</a:t>
            </a:r>
            <a:r>
              <a:rPr lang="en-GB" i="1" dirty="0" smtClean="0">
                <a:sym typeface="Symbol" panose="05050102010706020507" pitchFamily="18" charset="2"/>
              </a:rPr>
              <a:t> | number</a:t>
            </a:r>
          </a:p>
          <a:p>
            <a:pPr>
              <a:buFontTx/>
              <a:buNone/>
            </a:pPr>
            <a:r>
              <a:rPr lang="en-GB" i="1" dirty="0" smtClean="0">
                <a:sym typeface="Symbol" panose="05050102010706020507" pitchFamily="18" charset="2"/>
              </a:rPr>
              <a:t>	</a:t>
            </a:r>
            <a:r>
              <a:rPr lang="en-GB" dirty="0" smtClean="0">
                <a:sym typeface="Symbol" panose="05050102010706020507" pitchFamily="18" charset="2"/>
              </a:rPr>
              <a:t>would become:</a:t>
            </a:r>
            <a:endParaRPr lang="en-GB" i="1" dirty="0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GB" i="1" dirty="0" smtClean="0">
                <a:sym typeface="Symbol" panose="05050102010706020507" pitchFamily="18" charset="2"/>
              </a:rPr>
              <a:t>		Sum  number  Sum'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</a:p>
          <a:p>
            <a:pPr>
              <a:buFontTx/>
              <a:buNone/>
            </a:pPr>
            <a:r>
              <a:rPr lang="en-GB" dirty="0" smtClean="0">
                <a:sym typeface="Symbol" panose="05050102010706020507" pitchFamily="18" charset="2"/>
              </a:rPr>
              <a:t>		</a:t>
            </a:r>
            <a:r>
              <a:rPr lang="en-GB" i="1" dirty="0" smtClean="0">
                <a:sym typeface="Symbol" panose="05050102010706020507" pitchFamily="18" charset="2"/>
              </a:rPr>
              <a:t>Sum'  +number  Sum'</a:t>
            </a:r>
            <a:r>
              <a:rPr lang="en-GB" dirty="0" smtClean="0">
                <a:sym typeface="Symbol" panose="05050102010706020507" pitchFamily="18" charset="2"/>
              </a:rPr>
              <a:t> </a:t>
            </a:r>
            <a:r>
              <a:rPr lang="en-GB" i="1" dirty="0" smtClean="0">
                <a:sym typeface="Symbol" panose="05050102010706020507" pitchFamily="18" charset="2"/>
              </a:rPr>
              <a:t>| 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70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Eliminating Left Recursion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sz="1800" dirty="0" smtClean="0"/>
              <a:t>Applying the transformation to the Grammar of the Example we get: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2000" i="1" dirty="0" smtClean="0">
                <a:sym typeface="Symbol" panose="05050102010706020507" pitchFamily="18" charset="2"/>
              </a:rPr>
              <a:t>		</a:t>
            </a:r>
            <a:r>
              <a:rPr lang="en-GB" sz="1800" i="1" dirty="0" smtClean="0">
                <a:sym typeface="Symbol" panose="05050102010706020507" pitchFamily="18" charset="2"/>
              </a:rPr>
              <a:t>Expr  Term Expr'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i="1" dirty="0" smtClean="0">
                <a:sym typeface="Symbol" panose="05050102010706020507" pitchFamily="18" charset="2"/>
              </a:rPr>
              <a:t>		Expr'  +Term Expr'  | – Term Expr'  | 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i="1" dirty="0" smtClean="0">
                <a:sym typeface="Symbol" panose="05050102010706020507" pitchFamily="18" charset="2"/>
              </a:rPr>
              <a:t>		Term   Factor Term'   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i="1" dirty="0" smtClean="0">
                <a:sym typeface="Symbol" panose="05050102010706020507" pitchFamily="18" charset="2"/>
              </a:rPr>
              <a:t>		Term'   *Factor Term'  | / Factor Term'  | </a:t>
            </a: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1800" i="1" dirty="0" smtClean="0">
                <a:sym typeface="Symbol" panose="05050102010706020507" pitchFamily="18" charset="2"/>
              </a:rPr>
              <a:t>		</a:t>
            </a:r>
            <a:r>
              <a:rPr lang="en-GB" sz="1800" dirty="0" smtClean="0">
                <a:sym typeface="Symbol" panose="05050102010706020507" pitchFamily="18" charset="2"/>
              </a:rPr>
              <a:t>(</a:t>
            </a:r>
            <a:r>
              <a:rPr lang="en-GB" sz="1800" i="1" dirty="0" smtClean="0">
                <a:sym typeface="Symbol" panose="05050102010706020507" pitchFamily="18" charset="2"/>
              </a:rPr>
              <a:t>Goal  Expr  </a:t>
            </a:r>
            <a:r>
              <a:rPr lang="en-GB" sz="1800" dirty="0" smtClean="0">
                <a:sym typeface="Symbol" panose="05050102010706020507" pitchFamily="18" charset="2"/>
              </a:rPr>
              <a:t>and  </a:t>
            </a:r>
            <a:r>
              <a:rPr lang="en-GB" sz="1800" i="1" dirty="0" smtClean="0">
                <a:sym typeface="Symbol" panose="05050102010706020507" pitchFamily="18" charset="2"/>
              </a:rPr>
              <a:t>Factor  number | id  </a:t>
            </a:r>
            <a:r>
              <a:rPr lang="en-GB" sz="1800" dirty="0" smtClean="0">
                <a:sym typeface="Symbol" panose="05050102010706020507" pitchFamily="18" charset="2"/>
              </a:rPr>
              <a:t>remain unchanged)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GB" sz="1800" dirty="0" smtClean="0">
                <a:sym typeface="Symbol" panose="05050102010706020507" pitchFamily="18" charset="2"/>
              </a:rPr>
              <a:t>Non-intuitive, but it works!</a:t>
            </a:r>
            <a:endParaRPr lang="en-GB" sz="2000" i="1" dirty="0" smtClean="0">
              <a:sym typeface="Symbol" panose="05050102010706020507" pitchFamily="18" charset="2"/>
            </a:endParaRPr>
          </a:p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sz="1600" u="sng" dirty="0"/>
              <a:t>Example:</a:t>
            </a:r>
            <a:r>
              <a:rPr lang="en-GB" sz="1600" b="1" u="sng" dirty="0"/>
              <a:t> 	</a:t>
            </a:r>
            <a:r>
              <a:rPr lang="en-GB" sz="1400" i="1" dirty="0" smtClean="0"/>
              <a:t>			</a:t>
            </a:r>
          </a:p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1400" dirty="0" smtClean="0"/>
              <a:t>1.</a:t>
            </a:r>
            <a:r>
              <a:rPr lang="en-GB" sz="1400" i="1" dirty="0" smtClean="0"/>
              <a:t>	Goal </a:t>
            </a:r>
            <a:r>
              <a:rPr lang="en-GB" sz="1400" i="1" dirty="0" smtClean="0">
                <a:sym typeface="Symbol" panose="05050102010706020507" pitchFamily="18" charset="2"/>
              </a:rPr>
              <a:t> Expr	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     </a:t>
            </a:r>
            <a:r>
              <a:rPr lang="en-GB" sz="1400" dirty="0" smtClean="0">
                <a:sym typeface="Symbol" panose="05050102010706020507" pitchFamily="18" charset="2"/>
              </a:rPr>
              <a:t>5.</a:t>
            </a:r>
            <a:r>
              <a:rPr lang="en-GB" sz="1400" i="1" dirty="0" smtClean="0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2.</a:t>
            </a:r>
            <a:r>
              <a:rPr lang="en-GB" sz="1400" i="1" dirty="0" smtClean="0">
                <a:sym typeface="Symbol" panose="05050102010706020507" pitchFamily="18" charset="2"/>
              </a:rPr>
              <a:t>	Expr  Expr + Term</a:t>
            </a:r>
            <a:r>
              <a:rPr lang="en-GB" sz="1400" dirty="0" smtClean="0">
                <a:sym typeface="Symbol" panose="05050102010706020507" pitchFamily="18" charset="2"/>
              </a:rPr>
              <a:t>	</a:t>
            </a:r>
            <a:r>
              <a:rPr lang="en-GB" sz="1400" dirty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         </a:t>
            </a:r>
            <a:r>
              <a:rPr lang="en-GB" sz="1400" dirty="0" smtClean="0">
                <a:sym typeface="Symbol" panose="05050102010706020507" pitchFamily="18" charset="2"/>
              </a:rPr>
              <a:t>6.         </a:t>
            </a:r>
            <a:r>
              <a:rPr lang="en-GB" sz="1400" i="1" dirty="0" smtClean="0">
                <a:sym typeface="Symbol" panose="05050102010706020507" pitchFamily="18" charset="2"/>
              </a:rPr>
              <a:t>   |  Term /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3.		   </a:t>
            </a:r>
            <a:r>
              <a:rPr lang="en-GB" sz="1400" i="1" dirty="0" smtClean="0">
                <a:sym typeface="Symbol" panose="05050102010706020507" pitchFamily="18" charset="2"/>
              </a:rPr>
              <a:t>|  Expr – Term</a:t>
            </a:r>
            <a:r>
              <a:rPr lang="en-GB" sz="1400" i="1" dirty="0">
                <a:sym typeface="Symbol" panose="05050102010706020507" pitchFamily="18" charset="2"/>
              </a:rPr>
              <a:t> </a:t>
            </a:r>
            <a:r>
              <a:rPr lang="en-GB" sz="1400" i="1" dirty="0" smtClean="0">
                <a:sym typeface="Symbol" panose="05050102010706020507" pitchFamily="18" charset="2"/>
              </a:rPr>
              <a:t>   </a:t>
            </a:r>
            <a:r>
              <a:rPr lang="en-GB" sz="1400" i="1" dirty="0" smtClean="0">
                <a:sym typeface="Symbol" panose="05050102010706020507" pitchFamily="18" charset="2"/>
              </a:rPr>
              <a:t> </a:t>
            </a:r>
            <a:r>
              <a:rPr lang="en-GB" sz="1400" dirty="0" smtClean="0">
                <a:sym typeface="Symbol" panose="05050102010706020507" pitchFamily="18" charset="2"/>
              </a:rPr>
              <a:t>7.       </a:t>
            </a:r>
            <a:r>
              <a:rPr lang="en-GB" sz="1400" i="1" dirty="0" smtClean="0">
                <a:sym typeface="Symbol" panose="05050102010706020507" pitchFamily="18" charset="2"/>
              </a:rPr>
              <a:t>    |  Factor</a:t>
            </a:r>
            <a:endParaRPr lang="en-GB" sz="1400" dirty="0" smtClean="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 smtClean="0">
                <a:sym typeface="Symbol" panose="05050102010706020507" pitchFamily="18" charset="2"/>
              </a:rPr>
              <a:t>4.		   </a:t>
            </a:r>
            <a:r>
              <a:rPr lang="en-GB" sz="1400" i="1" dirty="0" smtClean="0">
                <a:sym typeface="Symbol" panose="05050102010706020507" pitchFamily="18" charset="2"/>
              </a:rPr>
              <a:t>|  Term</a:t>
            </a:r>
            <a:r>
              <a:rPr lang="en-GB" sz="1400" dirty="0" smtClean="0">
                <a:sym typeface="Symbol" panose="05050102010706020507" pitchFamily="18" charset="2"/>
              </a:rPr>
              <a:t>	         8. </a:t>
            </a:r>
            <a:r>
              <a:rPr lang="en-GB" sz="1400" i="1" dirty="0" smtClean="0">
                <a:sym typeface="Symbol" panose="05050102010706020507" pitchFamily="18" charset="2"/>
              </a:rPr>
              <a:t>Factor  number</a:t>
            </a:r>
            <a:endParaRPr lang="en-GB" sz="1400" i="1" dirty="0" smtClean="0"/>
          </a:p>
          <a:p>
            <a:pPr lvl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1400" dirty="0"/>
              <a:t>			</a:t>
            </a:r>
            <a:r>
              <a:rPr lang="en-GB" sz="1400" dirty="0" smtClean="0"/>
              <a:t>         9</a:t>
            </a:r>
            <a:r>
              <a:rPr lang="en-GB" sz="1400" dirty="0"/>
              <a:t>. </a:t>
            </a:r>
            <a:r>
              <a:rPr lang="en-GB" sz="1400" i="1" dirty="0"/>
              <a:t>	      | id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1686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719</Words>
  <Application>Microsoft Office PowerPoint</Application>
  <PresentationFormat>Widescreen</PresentationFormat>
  <Paragraphs>166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Calibri Light</vt:lpstr>
      <vt:lpstr>Symbol</vt:lpstr>
      <vt:lpstr>Times New Roman</vt:lpstr>
      <vt:lpstr>Office Theme</vt:lpstr>
      <vt:lpstr>Default Design</vt:lpstr>
      <vt:lpstr>1_Default Design</vt:lpstr>
      <vt:lpstr>2_Default Design</vt:lpstr>
      <vt:lpstr>3_Default Design</vt:lpstr>
      <vt:lpstr>Microsoft Word 97 - 2003 Document</vt:lpstr>
      <vt:lpstr>Microsoft Word Document</vt:lpstr>
      <vt:lpstr>Top-Down Parsing</vt:lpstr>
      <vt:lpstr>Parsing:</vt:lpstr>
      <vt:lpstr>Recursive-Descent Parsing</vt:lpstr>
      <vt:lpstr>Example: Parse x-2*y</vt:lpstr>
      <vt:lpstr>Example: Parse x-2*y</vt:lpstr>
      <vt:lpstr>Example: Parse x-2*y</vt:lpstr>
      <vt:lpstr>Left-Recursive Grammars</vt:lpstr>
      <vt:lpstr>Eliminating left-recursion:</vt:lpstr>
      <vt:lpstr>Eliminating Left Recursion</vt:lpstr>
      <vt:lpstr>Where are we?</vt:lpstr>
      <vt:lpstr>Predictive Parsing</vt:lpstr>
      <vt:lpstr>The LL(1) property</vt:lpstr>
      <vt:lpstr>Left Factoring</vt:lpstr>
      <vt:lpstr>Example</vt:lpstr>
      <vt:lpstr>Example (cont.)</vt:lpstr>
      <vt:lpstr>Example (cont.)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Top-Down Parsing</dc:title>
  <dc:creator>Maram Bani Younes</dc:creator>
  <cp:lastModifiedBy>Maram Bani Younes</cp:lastModifiedBy>
  <cp:revision>4</cp:revision>
  <cp:lastPrinted>2020-11-25T08:56:22Z</cp:lastPrinted>
  <dcterms:created xsi:type="dcterms:W3CDTF">2020-11-25T08:27:46Z</dcterms:created>
  <dcterms:modified xsi:type="dcterms:W3CDTF">2020-11-25T08:58:11Z</dcterms:modified>
</cp:coreProperties>
</file>